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02" r:id="rId2"/>
    <p:sldId id="259" r:id="rId3"/>
    <p:sldId id="303" r:id="rId4"/>
    <p:sldId id="308" r:id="rId5"/>
    <p:sldId id="305" r:id="rId6"/>
    <p:sldId id="289" r:id="rId7"/>
    <p:sldId id="311" r:id="rId8"/>
    <p:sldId id="312" r:id="rId9"/>
    <p:sldId id="306" r:id="rId10"/>
    <p:sldId id="310" r:id="rId11"/>
    <p:sldId id="288" r:id="rId12"/>
    <p:sldId id="307" r:id="rId13"/>
    <p:sldId id="314" r:id="rId14"/>
    <p:sldId id="309" r:id="rId15"/>
    <p:sldId id="316" r:id="rId16"/>
    <p:sldId id="315" r:id="rId17"/>
    <p:sldId id="317" r:id="rId18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0551" autoAdjust="0"/>
  </p:normalViewPr>
  <p:slideViewPr>
    <p:cSldViewPr snapToGrid="0" snapToObjects="1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TW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altLang="zh-TW"/>
      </a:pPr>
      <a:endParaRPr lang="zh-TW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TW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altLang="zh-TW"/>
      </a:pPr>
      <a:endParaRPr lang="zh-TW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TW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altLang="zh-TW"/>
      </a:pPr>
      <a:endParaRPr lang="zh-TW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TW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altLang="zh-TW"/>
      </a:pPr>
      <a:endParaRPr lang="zh-TW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TW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altLang="zh-TW"/>
      </a:pPr>
      <a:endParaRPr lang="zh-TW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rawing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0.14278</cdr:x>
      <cdr:y>0</cdr:y>
    </cdr:from>
    <cdr:to>
      <cdr:x>0.85642</cdr:x>
      <cdr:y>1</cdr:y>
    </cdr:to>
    <cdr:pic>
      <cdr:nvPicPr>
        <cdr:cNvPr id="3" name="圖片 2" descr="一張含有 文字, 地圖 的圖片&#10;&#10;自動產生的描述">
          <a:extLst xmlns:a="http://schemas.openxmlformats.org/drawingml/2006/main">
            <a:ext uri="{FF2B5EF4-FFF2-40B4-BE49-F238E27FC236}">
              <a16:creationId xmlns:a16="http://schemas.microsoft.com/office/drawing/2014/main" id="{54B6CDCA-8217-4ED6-B9C8-B4B24542259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558049" y="0"/>
          <a:ext cx="7787640" cy="4276445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0.13649</cdr:x>
      <cdr:y>0</cdr:y>
    </cdr:from>
    <cdr:to>
      <cdr:x>0.86271</cdr:x>
      <cdr:y>1</cdr:y>
    </cdr:to>
    <cdr:pic>
      <cdr:nvPicPr>
        <cdr:cNvPr id="3" name="圖片 2" descr="一張含有 文字, 地圖 的圖片&#10;&#10;自動產生的描述">
          <a:extLst xmlns:a="http://schemas.openxmlformats.org/drawingml/2006/main">
            <a:ext uri="{FF2B5EF4-FFF2-40B4-BE49-F238E27FC236}">
              <a16:creationId xmlns:a16="http://schemas.microsoft.com/office/drawing/2014/main" id="{844E09C3-31E6-45F8-8846-445DAFE3D1BA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489469" y="0"/>
          <a:ext cx="7924800" cy="4276445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0.14278</cdr:x>
      <cdr:y>0</cdr:y>
    </cdr:from>
    <cdr:to>
      <cdr:x>0.85642</cdr:x>
      <cdr:y>1</cdr:y>
    </cdr:to>
    <cdr:pic>
      <cdr:nvPicPr>
        <cdr:cNvPr id="5" name="圖片 4" descr="一張含有 文字, 地圖 的圖片&#10;&#10;自動產生的描述">
          <a:extLst xmlns:a="http://schemas.openxmlformats.org/drawingml/2006/main">
            <a:ext uri="{FF2B5EF4-FFF2-40B4-BE49-F238E27FC236}">
              <a16:creationId xmlns:a16="http://schemas.microsoft.com/office/drawing/2014/main" id="{5A52DCD5-C131-4C64-90B8-BC59F9E5E3A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558049" y="0"/>
          <a:ext cx="7787640" cy="4276445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0.14278</cdr:x>
      <cdr:y>0</cdr:y>
    </cdr:from>
    <cdr:to>
      <cdr:x>0.85642</cdr:x>
      <cdr:y>1</cdr:y>
    </cdr:to>
    <cdr:pic>
      <cdr:nvPicPr>
        <cdr:cNvPr id="10" name="圖片 9" descr="一張含有 文字, 地圖 的圖片&#10;&#10;自動產生的描述">
          <a:extLst xmlns:a="http://schemas.openxmlformats.org/drawingml/2006/main">
            <a:ext uri="{FF2B5EF4-FFF2-40B4-BE49-F238E27FC236}">
              <a16:creationId xmlns:a16="http://schemas.microsoft.com/office/drawing/2014/main" id="{9550D3DD-84DE-4FBA-9D41-5F2D05F826F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558049" y="0"/>
          <a:ext cx="7787640" cy="4276445"/>
        </a:xfrm>
        <a:prstGeom xmlns:a="http://schemas.openxmlformats.org/drawingml/2006/main" prst="rect">
          <a:avLst/>
        </a:prstGeom>
      </cdr:spPr>
    </cdr:pic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0.14753</cdr:x>
      <cdr:y>0</cdr:y>
    </cdr:from>
    <cdr:to>
      <cdr:x>0.85167</cdr:x>
      <cdr:y>1</cdr:y>
    </cdr:to>
    <cdr:pic>
      <cdr:nvPicPr>
        <cdr:cNvPr id="4" name="圖片 3">
          <a:extLst xmlns:a="http://schemas.openxmlformats.org/drawingml/2006/main">
            <a:ext uri="{FF2B5EF4-FFF2-40B4-BE49-F238E27FC236}">
              <a16:creationId xmlns:a16="http://schemas.microsoft.com/office/drawing/2014/main" id="{25186051-3C30-4F8F-A54A-B9359531D1C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609865" y="0"/>
          <a:ext cx="7684008" cy="4276445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A4078F-172A-4D3C-A18F-811D5642D11B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2020/7/6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2F55C51-8B61-47C1-B83D-7C8F6F8E6545}" type="datetime1">
              <a:rPr lang="zh-TW" altLang="en-US" smtClean="0"/>
              <a:pPr/>
              <a:t>2020/7/6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noProof="0"/>
              <a:t>按一下以編輯母片文字樣式</a:t>
            </a:r>
          </a:p>
          <a:p>
            <a:pPr lvl="1" rtl="0"/>
            <a:r>
              <a:rPr lang="zh-tw" noProof="0"/>
              <a:t>第二層</a:t>
            </a:r>
          </a:p>
          <a:p>
            <a:pPr lvl="2" rtl="0"/>
            <a:r>
              <a:rPr lang="zh-tw" noProof="0"/>
              <a:t>第三層</a:t>
            </a:r>
          </a:p>
          <a:p>
            <a:pPr lvl="3" rtl="0"/>
            <a:r>
              <a:rPr lang="zh-tw" noProof="0"/>
              <a:t>第四層</a:t>
            </a:r>
          </a:p>
          <a:p>
            <a:pPr lvl="4" rtl="0"/>
            <a:r>
              <a:rPr lang="zh-tw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E0D6C94-E2A7-4295-AFA4-279D9CEB313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0BBA5EC-7C5B-4065-A2F1-DE4D4452C453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01F3F4-3418-47C1-9AC1-E987FA350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B060854-180F-4F6D-9639-E893E2ECBFA6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6358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9594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1768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4145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01F3F4-3418-47C1-9AC1-E987FA350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B060854-180F-4F6D-9639-E893E2ECBFA6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1042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8906C8-0E91-4B4D-B56C-36FFBD3CA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AB81EC3-079F-47B2-9A9D-92FCE89FBFC5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736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8906C8-0E91-4B4D-B56C-36FFBD3CA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AB81EC3-079F-47B2-9A9D-92FCE89FBFC5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4264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01F3F4-3418-47C1-9AC1-E987FA350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B060854-180F-4F6D-9639-E893E2ECBFA6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685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8906C8-0E91-4B4D-B56C-36FFBD3CA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AB81EC3-079F-47B2-9A9D-92FCE89FBFC5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022088-C7AA-4E97-9B51-B1F4166D023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93993B7-D25F-41D6-A296-B7BE8502BF41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412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0748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022088-C7AA-4E97-9B51-B1F4166D023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93993B7-D25F-41D6-A296-B7BE8502BF41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7798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36970D-B0CB-4E65-A87D-7167380A0DB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1D19C72-7A84-47F2-8A10-76D73610B774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8057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911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277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01F3F4-3418-47C1-9AC1-E987FA350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B060854-180F-4F6D-9639-E893E2ECBFA6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7693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noProof="0"/>
              <a:t>職稱</a:t>
            </a:r>
          </a:p>
        </p:txBody>
      </p:sp>
      <p:sp>
        <p:nvSpPr>
          <p:cNvPr id="11" name="圖片預留位置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noProof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內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2" name="圖片版面配置區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11" name="內容預留位置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0" name="文字預留位置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內容版面配置區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像和標題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75E48EB-32FE-4CFF-902B-390EAE727CC5}" type="datetime1">
              <a:rPr lang="zh-TW" altLang="en-US" smtClean="0"/>
              <a:t>2020/7/6</a:t>
            </a:fld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3" name="圖片預留位置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noProof="0"/>
              <a:t>按一下以編輯母片文字樣式</a:t>
            </a:r>
          </a:p>
          <a:p>
            <a:pPr lvl="1" rtl="0"/>
            <a:r>
              <a:rPr lang="zh-tw" noProof="0"/>
              <a:t>第二層</a:t>
            </a:r>
          </a:p>
          <a:p>
            <a:pPr lvl="2" rtl="0"/>
            <a:r>
              <a:rPr lang="zh-tw" noProof="0"/>
              <a:t>第三層</a:t>
            </a:r>
          </a:p>
          <a:p>
            <a:pPr lvl="3" rtl="0"/>
            <a:r>
              <a:rPr lang="zh-tw" noProof="0"/>
              <a:t>第四層</a:t>
            </a:r>
          </a:p>
          <a:p>
            <a:pPr lvl="4" rtl="0"/>
            <a:r>
              <a:rPr lang="zh-tw" noProof="0"/>
              <a:t>第五層</a:t>
            </a:r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z="6000" dirty="0"/>
              <a:t>失業率伴隨大家</a:t>
            </a:r>
            <a:endParaRPr lang="zh-tw" sz="6000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dirty="0"/>
              <a:t>過不久 </a:t>
            </a:r>
            <a:r>
              <a:rPr lang="en-US" altLang="zh-TW" dirty="0"/>
              <a:t>‧</a:t>
            </a:r>
            <a:r>
              <a:rPr lang="zh-TW" altLang="en-US" dirty="0"/>
              <a:t> 會就業</a:t>
            </a:r>
            <a:endParaRPr lang="zh-tw" dirty="0"/>
          </a:p>
        </p:txBody>
      </p:sp>
      <p:pic>
        <p:nvPicPr>
          <p:cNvPr id="5" name="圖片版面配置區 4" descr="站在街上的女人&#10;">
            <a:extLst>
              <a:ext uri="{FF2B5EF4-FFF2-40B4-BE49-F238E27FC236}">
                <a16:creationId xmlns:a16="http://schemas.microsoft.com/office/drawing/2014/main" id="{120E820F-B28F-4486-9338-B0657800FF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	       (2000-2010) 	    </a:t>
            </a:r>
            <a:r>
              <a:rPr lang="zh-TW" altLang="en-US" dirty="0"/>
              <a:t>縣市別</a:t>
            </a:r>
            <a:r>
              <a:rPr lang="en-US" altLang="zh-TW" dirty="0"/>
              <a:t>		  </a:t>
            </a:r>
            <a:r>
              <a:rPr lang="zh-TW" altLang="en-US" dirty="0"/>
              <a:t> </a:t>
            </a:r>
            <a:r>
              <a:rPr lang="en-US" altLang="zh-TW" dirty="0"/>
              <a:t>(2010-2020)</a:t>
            </a:r>
            <a:endParaRPr lang="en-US" altLang="ja-JP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52ECB16-EB04-474D-BEAD-05BFC96E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313" y="1902339"/>
            <a:ext cx="5757672" cy="428244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0E592EC-1F29-43B8-BDC3-A7ED3431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85777" y="1902339"/>
            <a:ext cx="5757672" cy="42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89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91</a:t>
            </a:r>
            <a:r>
              <a:rPr lang="zh-TW" altLang="en-US" dirty="0"/>
              <a:t>年 </a:t>
            </a:r>
            <a:r>
              <a:rPr lang="zh-TW" altLang="en-US" b="1" i="0" dirty="0">
                <a:solidFill>
                  <a:srgbClr val="FF3300"/>
                </a:solidFill>
                <a:effectLst/>
                <a:latin typeface="Verdana" panose="020B0604030504040204" pitchFamily="34" charset="0"/>
              </a:rPr>
              <a:t>網路泡沫化</a:t>
            </a:r>
            <a:endParaRPr lang="zh-tw" dirty="0">
              <a:solidFill>
                <a:srgbClr val="FF3300"/>
              </a:solidFill>
            </a:endParaRPr>
          </a:p>
        </p:txBody>
      </p:sp>
      <p:graphicFrame>
        <p:nvGraphicFramePr>
          <p:cNvPr id="6" name="內容版面配置區 5" descr="顯示由 3 種數列值所組成 4 種類別的群組直條圖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70543144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282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97</a:t>
            </a:r>
            <a:r>
              <a:rPr lang="zh-TW" altLang="en-US" dirty="0"/>
              <a:t>年、</a:t>
            </a:r>
            <a:r>
              <a:rPr lang="en-US" altLang="zh-TW" dirty="0"/>
              <a:t>98</a:t>
            </a:r>
            <a:r>
              <a:rPr lang="zh-TW" altLang="en-US" dirty="0"/>
              <a:t>年 </a:t>
            </a:r>
            <a:r>
              <a:rPr lang="zh-TW" altLang="en-US" dirty="0">
                <a:solidFill>
                  <a:srgbClr val="FF0000"/>
                </a:solidFill>
              </a:rPr>
              <a:t>國際金融海嘯</a:t>
            </a:r>
            <a:endParaRPr lang="zh-tw" dirty="0">
              <a:solidFill>
                <a:srgbClr val="FF0000"/>
              </a:solidFill>
            </a:endParaRPr>
          </a:p>
        </p:txBody>
      </p:sp>
      <p:graphicFrame>
        <p:nvGraphicFramePr>
          <p:cNvPr id="6" name="內容版面配置區 5" descr="顯示由 3 種數列值所組成 4 種類別的群組直條圖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88255189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56429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				</a:t>
            </a:r>
            <a:r>
              <a:rPr lang="zh-TW" altLang="en-US" dirty="0"/>
              <a:t>           </a:t>
            </a:r>
            <a:r>
              <a:rPr lang="en-US" altLang="zh-TW" dirty="0"/>
              <a:t>(</a:t>
            </a:r>
            <a:r>
              <a:rPr lang="zh-TW" altLang="en-US" dirty="0"/>
              <a:t>近</a:t>
            </a:r>
            <a:r>
              <a:rPr lang="en-US" altLang="zh-TW" dirty="0"/>
              <a:t>40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endParaRPr lang="zh-tw" dirty="0">
              <a:solidFill>
                <a:srgbClr val="FF3300"/>
              </a:solidFill>
            </a:endParaRPr>
          </a:p>
        </p:txBody>
      </p:sp>
      <p:graphicFrame>
        <p:nvGraphicFramePr>
          <p:cNvPr id="6" name="內容版面配置區 5" descr="顯示由 3 種數列值所組成 4 種類別的群組直條圖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59482392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14400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總結</a:t>
            </a:r>
            <a:endParaRPr lang="en-US" altLang="ja-JP" dirty="0"/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兩性失業率差距逐年縮小</a:t>
            </a:r>
            <a:endParaRPr lang="en-US" altLang="ja-JP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>
            <a:normAutofit/>
          </a:bodyPr>
          <a:lstStyle/>
          <a:p>
            <a:r>
              <a:rPr lang="zh-TW" altLang="en-US" dirty="0"/>
              <a:t>女性人力資源具開發空間</a:t>
            </a:r>
            <a:endParaRPr lang="en-US" altLang="zh-TW" dirty="0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dirty="0"/>
              <a:t>91</a:t>
            </a:r>
            <a:r>
              <a:rPr lang="zh-TW" altLang="en-US" dirty="0"/>
              <a:t>年受網路泡沫化影響，兩性失業率差距擴大至 </a:t>
            </a:r>
            <a:r>
              <a:rPr lang="en-US" altLang="zh-TW" dirty="0"/>
              <a:t>1.81 %</a:t>
            </a:r>
            <a:r>
              <a:rPr lang="zh-TW" altLang="en-US" dirty="0"/>
              <a:t>，之後差距逐漸縮小</a:t>
            </a:r>
            <a:endParaRPr lang="en-US" altLang="zh-TW" dirty="0"/>
          </a:p>
          <a:p>
            <a:pPr rtl="0"/>
            <a:r>
              <a:rPr lang="zh-TW" altLang="en-US" dirty="0"/>
              <a:t>於 </a:t>
            </a:r>
            <a:r>
              <a:rPr lang="en-US" altLang="zh-TW" dirty="0"/>
              <a:t>97</a:t>
            </a:r>
            <a:r>
              <a:rPr lang="zh-TW" altLang="en-US" dirty="0"/>
              <a:t>、</a:t>
            </a:r>
            <a:r>
              <a:rPr lang="en-US" altLang="zh-TW" dirty="0"/>
              <a:t>98 </a:t>
            </a:r>
            <a:r>
              <a:rPr lang="zh-TW" altLang="en-US" dirty="0"/>
              <a:t>年國際金融海嘯兩性失業率差距再次擴大，其後隨景氣逐步回穩，差距縮小</a:t>
            </a:r>
            <a:endParaRPr lang="en-US" altLang="zh-TW" dirty="0"/>
          </a:p>
          <a:p>
            <a:pPr rtl="0"/>
            <a:endParaRPr lang="en-US" altLang="ja-JP" dirty="0"/>
          </a:p>
        </p:txBody>
      </p:sp>
      <p:sp>
        <p:nvSpPr>
          <p:cNvPr id="27" name="內容版面配置區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 rtlCol="0"/>
          <a:lstStyle/>
          <a:p>
            <a:r>
              <a:rPr lang="zh-TW" altLang="en-US" dirty="0"/>
              <a:t>近</a:t>
            </a:r>
            <a:r>
              <a:rPr lang="en-US" altLang="zh-TW" dirty="0"/>
              <a:t>20</a:t>
            </a:r>
            <a:r>
              <a:rPr lang="zh-TW" altLang="en-US" dirty="0"/>
              <a:t>年女性勞動力參與率，部分年齡層均呈上升</a:t>
            </a:r>
            <a:endParaRPr lang="zh-tw" altLang="zh-TW" dirty="0"/>
          </a:p>
          <a:p>
            <a:pPr rtl="0"/>
            <a:r>
              <a:rPr lang="zh-TW" altLang="en-US" dirty="0"/>
              <a:t>女性勞動力參與率持續上升，</a:t>
            </a:r>
            <a:r>
              <a:rPr lang="en-US" altLang="zh-TW" dirty="0"/>
              <a:t>101</a:t>
            </a:r>
            <a:r>
              <a:rPr lang="zh-TW" altLang="en-US" dirty="0"/>
              <a:t>年首次突破</a:t>
            </a:r>
            <a:r>
              <a:rPr lang="en-US" altLang="zh-TW" dirty="0"/>
              <a:t>50%</a:t>
            </a:r>
            <a:r>
              <a:rPr lang="zh-TW" altLang="en-US" dirty="0"/>
              <a:t>，</a:t>
            </a:r>
            <a:r>
              <a:rPr lang="en-US" altLang="zh-TW" dirty="0"/>
              <a:t>108</a:t>
            </a:r>
            <a:r>
              <a:rPr lang="zh-TW" altLang="en-US" dirty="0"/>
              <a:t>年續升至 </a:t>
            </a:r>
            <a:r>
              <a:rPr lang="en-US" altLang="zh-TW" dirty="0"/>
              <a:t>51.39%</a:t>
            </a:r>
            <a:r>
              <a:rPr lang="zh-TW" altLang="en-US" dirty="0"/>
              <a:t>。</a:t>
            </a:r>
            <a:endParaRPr lang="zh-tw" dirty="0"/>
          </a:p>
          <a:p>
            <a:pPr rtl="0"/>
            <a:r>
              <a:rPr lang="zh-TW" altLang="en-US" dirty="0"/>
              <a:t>長期而言，兩性勞動力參與率差距呈現縮小</a:t>
            </a:r>
            <a:endParaRPr lang="en-US" altLang="zh-TW" dirty="0"/>
          </a:p>
          <a:p>
            <a:pPr rt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20402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389137"/>
            <a:ext cx="4791637" cy="583800"/>
          </a:xfrm>
        </p:spPr>
        <p:txBody>
          <a:bodyPr rtlCol="0" anchor="ctr">
            <a:normAutofit/>
          </a:bodyPr>
          <a:lstStyle/>
          <a:p>
            <a:pPr rtl="0"/>
            <a:r>
              <a:rPr lang="zh-TW" altLang="en-US" dirty="0"/>
              <a:t>遇到的問題</a:t>
            </a:r>
            <a:endParaRPr lang="zh-tw" dirty="0"/>
          </a:p>
        </p:txBody>
      </p:sp>
      <p:pic>
        <p:nvPicPr>
          <p:cNvPr id="5" name="圖片版面配置區 4" descr="專注的小學生在教室桌上書寫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6543" r="8597" b="-2"/>
          <a:stretch/>
        </p:blipFill>
        <p:spPr>
          <a:xfrm>
            <a:off x="542925" y="571500"/>
            <a:ext cx="5553075" cy="5715000"/>
          </a:xfrm>
          <a:noFill/>
        </p:spPr>
      </p:pic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TW" altLang="en-US" dirty="0"/>
              <a:t>輸出帶有日期的圖表，年份也要改</a:t>
            </a:r>
            <a:endParaRPr lang="en-US" altLang="zh-TW" dirty="0"/>
          </a:p>
          <a:p>
            <a:pPr marL="0" indent="0" rtl="0">
              <a:buNone/>
            </a:pPr>
            <a:r>
              <a:rPr lang="zh-TW" altLang="en-US" dirty="0"/>
              <a:t>此動作需不斷修改名稱，操作過於繁瑣</a:t>
            </a:r>
            <a:endParaRPr lang="en-US" altLang="zh-TW" dirty="0"/>
          </a:p>
          <a:p>
            <a:pPr marL="0" indent="0" rtl="0">
              <a:buNone/>
            </a:pPr>
            <a:r>
              <a:rPr lang="zh-TW" altLang="en-US" dirty="0"/>
              <a:t>想賦予變數將檔名、小標或其它名稱一併做修改</a:t>
            </a:r>
            <a:endParaRPr lang="en-US" altLang="zh-TW" dirty="0"/>
          </a:p>
          <a:p>
            <a:pPr marL="0" indent="0" rtl="0">
              <a:buNone/>
            </a:pPr>
            <a:r>
              <a:rPr lang="zh-TW" altLang="en-US" dirty="0"/>
              <a:t>起初將該變數加入檔案路徑後，會出現錯誤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1C56E52-BBF9-4FE2-9B6A-25B9A548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930" y="4986355"/>
            <a:ext cx="10161905" cy="1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80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389138"/>
            <a:ext cx="4791637" cy="583800"/>
          </a:xfrm>
        </p:spPr>
        <p:txBody>
          <a:bodyPr rtlCol="0" anchor="ctr">
            <a:normAutofit/>
          </a:bodyPr>
          <a:lstStyle/>
          <a:p>
            <a:pPr rtl="0"/>
            <a:r>
              <a:rPr lang="zh-TW" altLang="en-US" dirty="0"/>
              <a:t>解決的問題</a:t>
            </a:r>
            <a:endParaRPr lang="zh-tw" dirty="0"/>
          </a:p>
        </p:txBody>
      </p:sp>
      <p:pic>
        <p:nvPicPr>
          <p:cNvPr id="5" name="圖片版面配置區 4" descr="雨中快樂的女人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2330" r="22810" b="-2"/>
          <a:stretch/>
        </p:blipFill>
        <p:spPr>
          <a:xfrm>
            <a:off x="542925" y="571500"/>
            <a:ext cx="5553075" cy="5715000"/>
          </a:xfrm>
          <a:noFill/>
        </p:spPr>
      </p:pic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69412" y="3096883"/>
            <a:ext cx="5379663" cy="364897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TW" altLang="en-US" dirty="0"/>
              <a:t>儲存路徑 加入 </a:t>
            </a:r>
            <a:r>
              <a:rPr lang="en-US" altLang="zh-TW" dirty="0"/>
              <a:t>f{</a:t>
            </a:r>
            <a:r>
              <a:rPr lang="zh-TW" altLang="en-US" dirty="0"/>
              <a:t>變數</a:t>
            </a:r>
            <a:r>
              <a:rPr lang="en-US" altLang="zh-TW" dirty="0"/>
              <a:t>}</a:t>
            </a:r>
            <a:r>
              <a:rPr lang="zh-TW" altLang="en-US" dirty="0"/>
              <a:t> 格式化字符串的方式</a:t>
            </a:r>
            <a:br>
              <a:rPr lang="en-US" altLang="zh-TW" dirty="0"/>
            </a:br>
            <a:r>
              <a:rPr lang="en-US" altLang="zh-TW" dirty="0"/>
              <a:t>Python 3.6</a:t>
            </a:r>
            <a:r>
              <a:rPr lang="zh-TW" altLang="en-US" dirty="0"/>
              <a:t>新增的</a:t>
            </a:r>
            <a:r>
              <a:rPr lang="en-US" altLang="zh-TW" dirty="0"/>
              <a:t>f-strings</a:t>
            </a:r>
            <a:r>
              <a:rPr lang="zh-TW" altLang="en-US" dirty="0"/>
              <a:t>，特性叫做字面量格式化字符串，</a:t>
            </a:r>
            <a:r>
              <a:rPr lang="en-US" altLang="zh-TW" dirty="0"/>
              <a:t>f </a:t>
            </a:r>
            <a:r>
              <a:rPr lang="zh-TW" altLang="en-US" dirty="0"/>
              <a:t>字符串是開頭用 </a:t>
            </a:r>
            <a:r>
              <a:rPr lang="en-US" altLang="zh-TW" dirty="0"/>
              <a:t>f </a:t>
            </a:r>
            <a:r>
              <a:rPr lang="zh-TW" altLang="en-US" dirty="0"/>
              <a:t>將文字串起來，</a:t>
            </a:r>
            <a:r>
              <a:rPr lang="en-US" altLang="zh-TW" dirty="0"/>
              <a:t>Python</a:t>
            </a:r>
            <a:r>
              <a:rPr lang="zh-TW" altLang="en-US" dirty="0"/>
              <a:t>會計算其中用大括號包起來的表達式，並將計算後的值替換進去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FEA9F8-BC65-4B19-A433-0BCD96B05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316" y="1264837"/>
            <a:ext cx="7400000" cy="177142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A9E356A-7466-42E4-8388-9265B567B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792" y="5012523"/>
            <a:ext cx="9485714" cy="1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37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430" y="3553517"/>
            <a:ext cx="5651293" cy="1086304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altLang="zh-TW" sz="6800" dirty="0"/>
              <a:t>thanks</a:t>
            </a:r>
            <a:endParaRPr lang="en-US" altLang="ja-JP" sz="6800" dirty="0"/>
          </a:p>
        </p:txBody>
      </p:sp>
      <p:pic>
        <p:nvPicPr>
          <p:cNvPr id="17" name="圖片版面配置區 4" descr="裝著黑咖啡的白色杯子和淺碟">
            <a:extLst>
              <a:ext uri="{FF2B5EF4-FFF2-40B4-BE49-F238E27FC236}">
                <a16:creationId xmlns:a16="http://schemas.microsoft.com/office/drawing/2014/main" id="{7461ACE8-CD0A-482A-800D-BEFC8B7B0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09" r="20674" b="-1"/>
          <a:stretch/>
        </p:blipFill>
        <p:spPr>
          <a:xfrm>
            <a:off x="5923125" y="10"/>
            <a:ext cx="6268875" cy="685799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73810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動機</a:t>
            </a:r>
            <a:endParaRPr lang="zh-tw" dirty="0"/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668219" y="1273864"/>
            <a:ext cx="4884535" cy="4911725"/>
          </a:xfrm>
        </p:spPr>
        <p:txBody>
          <a:bodyPr rtlCol="0"/>
          <a:lstStyle/>
          <a:p>
            <a:pPr rtl="0"/>
            <a:r>
              <a:rPr lang="zh-TW" altLang="en-US" sz="1800" b="0" i="0">
                <a:solidFill>
                  <a:srgbClr val="FFC000"/>
                </a:solidFill>
                <a:effectLst/>
                <a:latin typeface="Noto Sans TC"/>
              </a:rPr>
              <a:t>失業率，是項很重要的檢視施政指標：因影響人民總體收入與可支配的消費；對評估一個社會的穩定發展與否，有著重要的意義。</a:t>
            </a:r>
            <a:endParaRPr lang="en-US" altLang="zh-TW" sz="1800" b="0" i="0">
              <a:solidFill>
                <a:srgbClr val="FFC000"/>
              </a:solidFill>
              <a:effectLst/>
              <a:latin typeface="Noto Sans TC"/>
            </a:endParaRPr>
          </a:p>
          <a:p>
            <a:pPr rtl="0"/>
            <a:endParaRPr lang="en-US" altLang="zh-TW">
              <a:solidFill>
                <a:srgbClr val="FFC000"/>
              </a:solidFill>
              <a:latin typeface="Noto Sans TC"/>
            </a:endParaRPr>
          </a:p>
          <a:p>
            <a:pPr rtl="0"/>
            <a:r>
              <a:rPr lang="zh-TW" altLang="en-US" sz="1800">
                <a:solidFill>
                  <a:srgbClr val="FFC000"/>
                </a:solidFill>
                <a:latin typeface="Noto Sans TC"/>
              </a:rPr>
              <a:t>肺炎影響的失業率關係</a:t>
            </a:r>
            <a:endParaRPr lang="en-US" altLang="zh-TW" sz="1800" b="0" i="0">
              <a:solidFill>
                <a:srgbClr val="FFC000"/>
              </a:solidFill>
              <a:effectLst/>
              <a:latin typeface="Noto Sans TC"/>
            </a:endParaRPr>
          </a:p>
          <a:p>
            <a:pPr rtl="0"/>
            <a:endParaRPr lang="en-US" altLang="zh-TW" sz="1800" b="0" i="0">
              <a:solidFill>
                <a:srgbClr val="FFC000"/>
              </a:solidFill>
              <a:effectLst/>
              <a:latin typeface="Noto Sans TC"/>
            </a:endParaRPr>
          </a:p>
          <a:p>
            <a:pPr rtl="0"/>
            <a:r>
              <a:rPr lang="zh-TW" altLang="en-US" sz="1800">
                <a:solidFill>
                  <a:srgbClr val="FFC000"/>
                </a:solidFill>
                <a:latin typeface="Noto Sans TC"/>
              </a:rPr>
              <a:t>男女生的失業比例，教育程度、各年齡別</a:t>
            </a:r>
            <a:endParaRPr lang="en-US" altLang="zh-TW" sz="1800" dirty="0">
              <a:solidFill>
                <a:srgbClr val="FFC000"/>
              </a:solidFill>
              <a:latin typeface="Noto Sans TC"/>
            </a:endParaRPr>
          </a:p>
        </p:txBody>
      </p:sp>
      <p:pic>
        <p:nvPicPr>
          <p:cNvPr id="5" name="圖片版面配置區 4" descr="站在人群前的男人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資料來源</a:t>
            </a:r>
            <a:r>
              <a:rPr lang="en-US" altLang="zh-TW" dirty="0"/>
              <a:t>:</a:t>
            </a:r>
            <a:r>
              <a:rPr lang="zh-TW" altLang="en-US" dirty="0"/>
              <a:t> 中華民國統計網</a:t>
            </a:r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FFDDD6-E8E3-4FD4-A371-90094C459E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/>
          <a:p>
            <a:pPr rtl="0"/>
            <a:endParaRPr lang="en-US" altLang="zh-TW" b="1" i="0" dirty="0">
              <a:solidFill>
                <a:srgbClr val="0071C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rtl="0"/>
            <a:r>
              <a:rPr lang="en-US" altLang="zh-TW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109</a:t>
            </a:r>
            <a:r>
              <a:rPr lang="zh-TW" altLang="en-US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年</a:t>
            </a:r>
            <a:r>
              <a:rPr lang="en-US" altLang="zh-TW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5</a:t>
            </a:r>
            <a:r>
              <a:rPr lang="zh-TW" altLang="en-US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月就業人數近</a:t>
            </a:r>
            <a:r>
              <a:rPr lang="en-US" altLang="zh-TW" b="1" dirty="0">
                <a:solidFill>
                  <a:srgbClr val="0070C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11</a:t>
            </a:r>
            <a:r>
              <a:rPr lang="en-US" altLang="zh-TW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50</a:t>
            </a:r>
            <a:r>
              <a:rPr lang="zh-TW" altLang="en-US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萬人，失業人數接近</a:t>
            </a:r>
            <a:r>
              <a:rPr lang="en-US" altLang="zh-TW" b="1" dirty="0">
                <a:solidFill>
                  <a:srgbClr val="0070C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50</a:t>
            </a:r>
            <a:r>
              <a:rPr lang="zh-TW" altLang="en-US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萬人，失業率</a:t>
            </a:r>
            <a:r>
              <a:rPr lang="en-US" altLang="zh-TW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4.07%</a:t>
            </a:r>
            <a:endParaRPr lang="en-US" altLang="zh-TW" b="1" dirty="0">
              <a:solidFill>
                <a:srgbClr val="0070C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rtl="0"/>
            <a:r>
              <a:rPr lang="en-US" altLang="zh-TW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月失業人數，較上月增加</a:t>
            </a:r>
            <a:r>
              <a:rPr lang="en-US" altLang="zh-TW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千人或</a:t>
            </a:r>
            <a:r>
              <a:rPr lang="en-US" altLang="zh-TW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1.01%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rtl="0"/>
            <a:endParaRPr lang="en-US" altLang="zh-TW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791C1A-0503-4ACF-BEE1-10C8886D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52" y="4194826"/>
            <a:ext cx="6542732" cy="19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3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109</a:t>
            </a:r>
            <a:r>
              <a:rPr lang="zh-TW" altLang="en-US" dirty="0"/>
              <a:t>年 </a:t>
            </a:r>
            <a:r>
              <a:rPr lang="zh-TW" altLang="en-US" dirty="0">
                <a:solidFill>
                  <a:srgbClr val="FF3300"/>
                </a:solidFill>
                <a:latin typeface="Verdana" panose="020B0604030504040204" pitchFamily="34" charset="0"/>
              </a:rPr>
              <a:t>武漢</a:t>
            </a:r>
            <a:r>
              <a:rPr lang="zh-TW" altLang="en-US" b="1" i="0" dirty="0">
                <a:solidFill>
                  <a:srgbClr val="FF3300"/>
                </a:solidFill>
                <a:effectLst/>
                <a:latin typeface="Verdana" panose="020B0604030504040204" pitchFamily="34" charset="0"/>
              </a:rPr>
              <a:t>肺炎爆發</a:t>
            </a:r>
            <a:r>
              <a:rPr lang="en-US" altLang="zh-TW" b="1" i="0" dirty="0">
                <a:solidFill>
                  <a:srgbClr val="FF3300"/>
                </a:solidFill>
                <a:effectLst/>
                <a:latin typeface="Verdana" panose="020B0604030504040204" pitchFamily="34" charset="0"/>
              </a:rPr>
              <a:t>		 </a:t>
            </a:r>
            <a:r>
              <a:rPr lang="en-US" altLang="zh-TW" b="1" i="0" dirty="0">
                <a:effectLst/>
                <a:latin typeface="Verdana" panose="020B0604030504040204" pitchFamily="34" charset="0"/>
              </a:rPr>
              <a:t>(2020</a:t>
            </a:r>
            <a:r>
              <a:rPr lang="zh-TW" altLang="en-US" b="1" i="0" dirty="0">
                <a:effectLst/>
                <a:latin typeface="Verdana" panose="020B0604030504040204" pitchFamily="34" charset="0"/>
              </a:rPr>
              <a:t>年</a:t>
            </a:r>
            <a:r>
              <a:rPr lang="en-US" altLang="zh-TW" b="1" i="0" dirty="0">
                <a:effectLst/>
                <a:latin typeface="Verdana" panose="020B0604030504040204" pitchFamily="34" charset="0"/>
              </a:rPr>
              <a:t>)</a:t>
            </a:r>
            <a:endParaRPr lang="zh-tw" dirty="0"/>
          </a:p>
        </p:txBody>
      </p:sp>
      <p:graphicFrame>
        <p:nvGraphicFramePr>
          <p:cNvPr id="6" name="內容版面配置區 5" descr="顯示由 3 種數列值所組成 4 種類別的群組直條圖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16273931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14072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資料來源</a:t>
            </a:r>
            <a:r>
              <a:rPr lang="en-US" altLang="zh-TW" dirty="0"/>
              <a:t>:</a:t>
            </a:r>
            <a:r>
              <a:rPr lang="zh-TW" altLang="en-US" dirty="0"/>
              <a:t> 中華民國統計網</a:t>
            </a:r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FFDDD6-E8E3-4FD4-A371-90094C459E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/>
          <a:p>
            <a:pPr rtl="0"/>
            <a:endParaRPr lang="en-US" altLang="zh-TW" b="1" i="0" dirty="0">
              <a:solidFill>
                <a:srgbClr val="0071C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rtl="0"/>
            <a:r>
              <a:rPr lang="zh-TW" altLang="en-US" dirty="0"/>
              <a:t>男性就業者從事服務業近</a:t>
            </a:r>
            <a:r>
              <a:rPr lang="en-US" altLang="zh-TW" dirty="0"/>
              <a:t>5</a:t>
            </a:r>
            <a:r>
              <a:rPr lang="zh-TW" altLang="en-US" dirty="0"/>
              <a:t>成</a:t>
            </a:r>
            <a:endParaRPr lang="en-US" altLang="zh-TW" dirty="0"/>
          </a:p>
          <a:p>
            <a:pPr rtl="0"/>
            <a:r>
              <a:rPr lang="zh-TW" altLang="en-US" dirty="0"/>
              <a:t>女性則以從事服務業部門占多數，達 </a:t>
            </a:r>
            <a:r>
              <a:rPr lang="en-US" altLang="zh-TW" dirty="0"/>
              <a:t>72.27%</a:t>
            </a:r>
          </a:p>
          <a:p>
            <a:pPr rtl="0"/>
            <a:r>
              <a:rPr lang="zh-TW" altLang="en-US" dirty="0"/>
              <a:t>近</a:t>
            </a:r>
            <a:r>
              <a:rPr lang="en-US" altLang="zh-TW" dirty="0"/>
              <a:t>20</a:t>
            </a:r>
            <a:r>
              <a:rPr lang="zh-TW" altLang="en-US" dirty="0"/>
              <a:t>年女性勞動力參與率除</a:t>
            </a:r>
            <a:r>
              <a:rPr lang="en-US" altLang="zh-TW" dirty="0"/>
              <a:t>15</a:t>
            </a:r>
            <a:r>
              <a:rPr lang="zh-TW" altLang="en-US" dirty="0"/>
              <a:t>至</a:t>
            </a:r>
            <a:r>
              <a:rPr lang="en-US" altLang="zh-TW" dirty="0"/>
              <a:t>24</a:t>
            </a:r>
            <a:r>
              <a:rPr lang="zh-TW" altLang="en-US" dirty="0"/>
              <a:t>歲下降外，餘各年齡層均呈上升，惟</a:t>
            </a:r>
            <a:r>
              <a:rPr lang="en-US" altLang="zh-TW" dirty="0"/>
              <a:t>30</a:t>
            </a:r>
            <a:r>
              <a:rPr lang="zh-TW" altLang="en-US" dirty="0"/>
              <a:t>歲以上者仍明顯低於男性</a:t>
            </a:r>
            <a:endParaRPr lang="en-US" altLang="zh-TW" dirty="0"/>
          </a:p>
          <a:p>
            <a:pPr rtl="0"/>
            <a:r>
              <a:rPr lang="zh-TW" altLang="en-US" dirty="0"/>
              <a:t>長期資料觀察，隨産業結構變遷，近 </a:t>
            </a:r>
            <a:r>
              <a:rPr lang="en-US" altLang="zh-TW" dirty="0"/>
              <a:t>20 </a:t>
            </a:r>
            <a:r>
              <a:rPr lang="zh-TW" altLang="en-US" dirty="0"/>
              <a:t>年從事服務業之女性就業人數由 </a:t>
            </a:r>
            <a:r>
              <a:rPr lang="en-US" altLang="zh-TW" dirty="0"/>
              <a:t>88 </a:t>
            </a:r>
            <a:r>
              <a:rPr lang="zh-TW" altLang="en-US" dirty="0"/>
              <a:t>年 </a:t>
            </a:r>
            <a:r>
              <a:rPr lang="en-US" altLang="zh-TW" dirty="0"/>
              <a:t>244 </a:t>
            </a:r>
            <a:r>
              <a:rPr lang="zh-TW" altLang="en-US" dirty="0"/>
              <a:t>萬 人增至 </a:t>
            </a:r>
            <a:r>
              <a:rPr lang="en-US" altLang="zh-TW" dirty="0"/>
              <a:t>108 </a:t>
            </a:r>
            <a:r>
              <a:rPr lang="zh-TW" altLang="en-US" dirty="0"/>
              <a:t>年 </a:t>
            </a:r>
            <a:r>
              <a:rPr lang="en-US" altLang="zh-TW" dirty="0"/>
              <a:t>370 </a:t>
            </a:r>
            <a:r>
              <a:rPr lang="zh-TW" altLang="en-US" dirty="0"/>
              <a:t>萬 ，增加 </a:t>
            </a:r>
            <a:r>
              <a:rPr lang="en-US" altLang="zh-TW" dirty="0"/>
              <a:t>51.66%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45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108 </a:t>
            </a:r>
            <a:r>
              <a:rPr lang="zh-TW" altLang="en-US" dirty="0"/>
              <a:t>年 失業狀況</a:t>
            </a:r>
            <a:endParaRPr lang="zh-tw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dirty="0"/>
              <a:t>男性因對原有工作不滿意而失業者 </a:t>
            </a:r>
            <a:br>
              <a:rPr lang="en-US" altLang="zh-TW" dirty="0"/>
            </a:br>
            <a:r>
              <a:rPr lang="en-US" altLang="zh-TW" dirty="0"/>
              <a:t>9 </a:t>
            </a:r>
            <a:r>
              <a:rPr lang="zh-TW" altLang="en-US" dirty="0"/>
              <a:t>萬 </a:t>
            </a:r>
            <a:r>
              <a:rPr lang="en-US" altLang="zh-TW" dirty="0"/>
              <a:t>5 </a:t>
            </a:r>
            <a:r>
              <a:rPr lang="zh-TW" altLang="en-US" dirty="0"/>
              <a:t>千人或占 </a:t>
            </a:r>
            <a:r>
              <a:rPr lang="en-US" altLang="zh-TW" dirty="0"/>
              <a:t>37.30%</a:t>
            </a:r>
          </a:p>
          <a:p>
            <a:pPr rtl="0"/>
            <a:r>
              <a:rPr lang="zh-TW" altLang="en-US" dirty="0"/>
              <a:t>女性因對原有工作不滿意而失業者 </a:t>
            </a:r>
            <a:br>
              <a:rPr lang="en-US" altLang="zh-TW" dirty="0"/>
            </a:br>
            <a:r>
              <a:rPr lang="en-US" altLang="zh-TW" dirty="0"/>
              <a:t>7 </a:t>
            </a:r>
            <a:r>
              <a:rPr lang="zh-TW" altLang="en-US" dirty="0"/>
              <a:t>萬 </a:t>
            </a:r>
            <a:r>
              <a:rPr lang="en-US" altLang="zh-TW" dirty="0"/>
              <a:t>9 </a:t>
            </a:r>
            <a:r>
              <a:rPr lang="zh-TW" altLang="en-US" dirty="0"/>
              <a:t>千人或占 </a:t>
            </a:r>
            <a:r>
              <a:rPr lang="en-US" altLang="zh-TW" dirty="0"/>
              <a:t>41.29%</a:t>
            </a:r>
          </a:p>
          <a:p>
            <a:pPr rtl="0"/>
            <a:r>
              <a:rPr lang="zh-TW" altLang="en-US" dirty="0"/>
              <a:t>初次 尋職失業者 </a:t>
            </a:r>
            <a:r>
              <a:rPr lang="en-US" altLang="zh-TW" dirty="0"/>
              <a:t>5 </a:t>
            </a:r>
            <a:r>
              <a:rPr lang="zh-TW" altLang="en-US" dirty="0"/>
              <a:t>萬人或占 </a:t>
            </a:r>
            <a:r>
              <a:rPr lang="en-US" altLang="zh-TW" dirty="0"/>
              <a:t>26.29%</a:t>
            </a:r>
            <a:r>
              <a:rPr lang="zh-TW" altLang="en-US" dirty="0"/>
              <a:t>次之</a:t>
            </a:r>
          </a:p>
        </p:txBody>
      </p:sp>
      <p:pic>
        <p:nvPicPr>
          <p:cNvPr id="7" name="圖片版面配置區 6" descr="大型城市景觀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451E16-9D21-4DF9-BB93-CD5EF8F8F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28303-8001-43E1-B2B3-C102C13EDE3F}" type="datetime1">
              <a:rPr lang="zh-TW" altLang="en-US" smtClean="0"/>
              <a:t>2020/7/6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11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				</a:t>
            </a:r>
            <a:r>
              <a:rPr lang="zh-TW" altLang="en-US" dirty="0"/>
              <a:t>        </a:t>
            </a:r>
            <a:r>
              <a:rPr lang="en-US" altLang="zh-TW" dirty="0"/>
              <a:t>(108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r>
              <a:rPr lang="zh-TW" altLang="en-US" dirty="0"/>
              <a:t> 教育別</a:t>
            </a:r>
            <a:endParaRPr lang="zh-tw" dirty="0">
              <a:solidFill>
                <a:srgbClr val="FF3300"/>
              </a:solidFill>
            </a:endParaRPr>
          </a:p>
        </p:txBody>
      </p:sp>
      <p:graphicFrame>
        <p:nvGraphicFramePr>
          <p:cNvPr id="6" name="內容版面配置區 5" descr="顯示由 3 種數列值所組成 4 種類別的群組直條圖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26085894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32837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</p:spPr>
        <p:txBody>
          <a:bodyPr rtlCol="0" anchor="ctr">
            <a:normAutofit/>
          </a:bodyPr>
          <a:lstStyle/>
          <a:p>
            <a:r>
              <a:rPr lang="en-US" altLang="zh-TW" dirty="0"/>
              <a:t>				</a:t>
            </a:r>
            <a:r>
              <a:rPr lang="zh-TW" altLang="en-US" dirty="0"/>
              <a:t>        </a:t>
            </a:r>
            <a:r>
              <a:rPr lang="en-US" altLang="zh-TW" dirty="0"/>
              <a:t>(108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r>
              <a:rPr lang="zh-TW" altLang="en-US" dirty="0"/>
              <a:t> 年齡別</a:t>
            </a:r>
            <a:endParaRPr lang="zh-tw" dirty="0"/>
          </a:p>
        </p:txBody>
      </p:sp>
      <p:pic>
        <p:nvPicPr>
          <p:cNvPr id="3" name="圖片 2" descr="一張含有 文字, 地圖 的圖片&#10;&#10;自動產生的描述">
            <a:extLst>
              <a:ext uri="{FF2B5EF4-FFF2-40B4-BE49-F238E27FC236}">
                <a16:creationId xmlns:a16="http://schemas.microsoft.com/office/drawing/2014/main" id="{8E26DE79-E4A4-41A7-B966-1AD390E46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73" y="1538407"/>
            <a:ext cx="7509092" cy="50874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739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	       (1980-1990) 	    </a:t>
            </a:r>
            <a:r>
              <a:rPr lang="zh-TW" altLang="en-US" dirty="0"/>
              <a:t>縣市別</a:t>
            </a:r>
            <a:r>
              <a:rPr lang="en-US" altLang="zh-TW" dirty="0"/>
              <a:t>		  </a:t>
            </a:r>
            <a:r>
              <a:rPr lang="zh-TW" altLang="en-US" dirty="0"/>
              <a:t> </a:t>
            </a:r>
            <a:r>
              <a:rPr lang="en-US" altLang="zh-TW" dirty="0"/>
              <a:t>(1990-2020)</a:t>
            </a:r>
            <a:endParaRPr lang="en-US" altLang="ja-JP" dirty="0"/>
          </a:p>
        </p:txBody>
      </p:sp>
      <p:pic>
        <p:nvPicPr>
          <p:cNvPr id="13" name="圖片 12" descr="一張含有 螢幕擷取畫面 的圖片&#10;&#10;自動產生的描述">
            <a:extLst>
              <a:ext uri="{FF2B5EF4-FFF2-40B4-BE49-F238E27FC236}">
                <a16:creationId xmlns:a16="http://schemas.microsoft.com/office/drawing/2014/main" id="{E52ECB16-EB04-474D-BEAD-05BFC96E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13" y="1902339"/>
            <a:ext cx="5757672" cy="4282440"/>
          </a:xfrm>
          <a:prstGeom prst="rect">
            <a:avLst/>
          </a:prstGeom>
        </p:spPr>
      </p:pic>
      <p:pic>
        <p:nvPicPr>
          <p:cNvPr id="22" name="圖片 21" descr="一張含有 螢幕擷取畫面 的圖片&#10;&#10;自動產生的描述">
            <a:extLst>
              <a:ext uri="{FF2B5EF4-FFF2-40B4-BE49-F238E27FC236}">
                <a16:creationId xmlns:a16="http://schemas.microsoft.com/office/drawing/2014/main" id="{F0E592EC-1F29-43B8-BDC3-A7ED3431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77" y="1902339"/>
            <a:ext cx="5757672" cy="42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7699"/>
      </p:ext>
    </p:extLst>
  </p:cSld>
  <p:clrMapOvr>
    <a:masterClrMapping/>
  </p:clrMapOvr>
</p:sld>
</file>

<file path=ppt/theme/theme1.xml><?xml version="1.0" encoding="utf-8"?>
<a:theme xmlns:a="http://schemas.openxmlformats.org/drawingml/2006/main" name="極簡和柔和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92_TF89826194" id="{628C2A4A-9E0E-49B6-9C5A-700D7DEB9123}" vid="{DBBF65FF-EF22-4F3F-BBB8-CF0355D5B34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</Words>
  <Application>Microsoft Office PowerPoint</Application>
  <PresentationFormat>寬螢幕</PresentationFormat>
  <Paragraphs>81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Microsoft JhengHei UI</vt:lpstr>
      <vt:lpstr>Noto Sans TC</vt:lpstr>
      <vt:lpstr>新細明體</vt:lpstr>
      <vt:lpstr>Arial</vt:lpstr>
      <vt:lpstr>Calibri</vt:lpstr>
      <vt:lpstr>Verdana</vt:lpstr>
      <vt:lpstr>Wingdings</vt:lpstr>
      <vt:lpstr>極簡和柔和</vt:lpstr>
      <vt:lpstr>失業率伴隨大家</vt:lpstr>
      <vt:lpstr>動機</vt:lpstr>
      <vt:lpstr>資料來源: 中華民國統計網</vt:lpstr>
      <vt:lpstr>109年 武漢肺炎爆發   (2020年)</vt:lpstr>
      <vt:lpstr>資料來源: 中華民國統計網</vt:lpstr>
      <vt:lpstr>108 年 失業狀況</vt:lpstr>
      <vt:lpstr>            (108年) 教育別</vt:lpstr>
      <vt:lpstr>            (108年) 年齡別</vt:lpstr>
      <vt:lpstr>        (1980-1990)      縣市別     (1990-2020)</vt:lpstr>
      <vt:lpstr>        (2000-2010)      縣市別     (2010-2020)</vt:lpstr>
      <vt:lpstr>91年 網路泡沫化</vt:lpstr>
      <vt:lpstr>97年、98年 國際金融海嘯</vt:lpstr>
      <vt:lpstr>               (近40年)</vt:lpstr>
      <vt:lpstr>總結</vt:lpstr>
      <vt:lpstr>遇到的問題</vt:lpstr>
      <vt:lpstr>解決的問題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2020-07-05T19:22:51Z</dcterms:created>
  <dcterms:modified xsi:type="dcterms:W3CDTF">2020-07-05T19:43:16Z</dcterms:modified>
</cp:coreProperties>
</file>